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467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1" autoAdjust="0"/>
    <p:restoredTop sz="94660"/>
  </p:normalViewPr>
  <p:slideViewPr>
    <p:cSldViewPr snapToGrid="0">
      <p:cViewPr varScale="1">
        <p:scale>
          <a:sx n="58" d="100"/>
          <a:sy n="58" d="100"/>
        </p:scale>
        <p:origin x="2510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685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690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2895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 1 colonne - encadré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640025C-4D4A-4C56-99A3-CC030B51C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437" y="628481"/>
            <a:ext cx="6651919" cy="1388565"/>
          </a:xfrm>
        </p:spPr>
        <p:txBody>
          <a:bodyPr anchor="b" anchorCtr="0">
            <a:normAutofit/>
          </a:bodyPr>
          <a:lstStyle>
            <a:lvl1pPr algn="ctr">
              <a:defRPr sz="248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2A6B94-1B0E-467F-A249-986CCF885B7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6437" y="2846202"/>
            <a:ext cx="6651919" cy="5051250"/>
          </a:xfrm>
        </p:spPr>
        <p:txBody>
          <a:bodyPr/>
          <a:lstStyle>
            <a:lvl1pPr marL="0" indent="0">
              <a:buNone/>
              <a:defRPr sz="744" b="1">
                <a:solidFill>
                  <a:schemeClr val="bg2"/>
                </a:solidFill>
              </a:defRPr>
            </a:lvl1pPr>
            <a:lvl2pPr>
              <a:spcAft>
                <a:spcPts val="744"/>
              </a:spcAft>
              <a:defRPr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8802B44-4A59-47B8-96AD-0EEBF2CE2A7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26156" y="9802429"/>
            <a:ext cx="703574" cy="192471"/>
          </a:xfrm>
        </p:spPr>
        <p:txBody>
          <a:bodyPr/>
          <a:lstStyle>
            <a:lvl1pPr>
              <a:defRPr sz="620"/>
            </a:lvl1pPr>
          </a:lstStyle>
          <a:p>
            <a:fld id="{546A2045-5E15-473D-A1FC-627A4DE879E7}" type="datetime1">
              <a:rPr lang="fr-FR" smtClean="0"/>
              <a:pPr/>
              <a:t>31/03/2020</a:t>
            </a:fld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C656726-0118-4117-8376-7AAECCD9F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46437" y="9802429"/>
            <a:ext cx="5022422" cy="569240"/>
          </a:xfrm>
        </p:spPr>
        <p:txBody>
          <a:bodyPr/>
          <a:lstStyle/>
          <a:p>
            <a:r>
              <a:rPr lang="fr-FR" dirty="0"/>
              <a:t>Titre de votre présentation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1ADDECB-A4CB-46C6-A4A3-67426FFFF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651919" y="336751"/>
            <a:ext cx="446438" cy="569240"/>
          </a:xfrm>
        </p:spPr>
        <p:txBody>
          <a:bodyPr/>
          <a:lstStyle/>
          <a:p>
            <a:fld id="{6FC0D52B-8F1C-46D1-AD6E-09D0B9F6DDB5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Espace réservé du texte 7">
            <a:extLst>
              <a:ext uri="{FF2B5EF4-FFF2-40B4-BE49-F238E27FC236}">
                <a16:creationId xmlns:a16="http://schemas.microsoft.com/office/drawing/2014/main" id="{913C899D-C42C-4BE3-B24D-28B1480708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46438" y="8570286"/>
            <a:ext cx="3291003" cy="466557"/>
          </a:xfrm>
          <a:prstGeom prst="roundRect">
            <a:avLst>
              <a:gd name="adj" fmla="val 0"/>
            </a:avLst>
          </a:prstGeom>
          <a:solidFill>
            <a:schemeClr val="bg2"/>
          </a:solidFill>
        </p:spPr>
        <p:txBody>
          <a:bodyPr wrap="none" lIns="360000" tIns="180000" rIns="360000" bIns="180000" anchor="ctr">
            <a:spAutoFit/>
          </a:bodyPr>
          <a:lstStyle>
            <a:lvl1pPr marL="0" indent="0">
              <a:buNone/>
              <a:defRPr spc="3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37752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85755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6391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0729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28724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6314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7000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297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749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D5AFB-7EFF-4559-ACCE-9BA7B606943C}" type="datetimeFigureOut">
              <a:rPr lang="fr-FR" smtClean="0"/>
              <a:t>31/03/2020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2EB01-BBA1-46FE-8A81-AC5713E7619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99802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322497" y="3495277"/>
            <a:ext cx="69146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Identité de l’établissement :</a:t>
            </a:r>
          </a:p>
          <a:p>
            <a:endParaRPr lang="fr-FR" sz="1200" u="sng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Nom : ………………………………………………………………………………………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Nom du responsable : ………………………………………………………….……...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Adresse : ………………………………………………………………………………….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Code postal : …………………………………………………………….………………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Ville : ………………………………………………………………………….…………..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Téléphone : …………………………………………………………...………………….</a:t>
            </a: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Je soussigné, ………………………………………………………………………………, </a:t>
            </a:r>
          </a:p>
          <a:p>
            <a:pPr>
              <a:lnSpc>
                <a:spcPct val="150000"/>
              </a:lnSpc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Chef de </a:t>
            </a:r>
            <a:r>
              <a:rPr lang="fr-FR" sz="12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l’Etablissement </a:t>
            </a:r>
            <a:r>
              <a:rPr lang="fr-FR" sz="1200" spc="1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sus-nommé</a:t>
            </a:r>
            <a:r>
              <a:rPr lang="fr-FR" sz="12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certifie avoir reçu le </a:t>
            </a:r>
            <a:r>
              <a:rPr lang="fr-FR" sz="12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………………………...……, (préciser la date)</a:t>
            </a: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le matériel suivant : …………………………………………………………….…………. </a:t>
            </a:r>
            <a:b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d’un montant de : ……………………………………………………… € concernant </a:t>
            </a:r>
            <a:b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la subvention en matériels pour la classe de : …………..…………………...........</a:t>
            </a:r>
            <a:b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pour la formation : …………………………………………………………………………</a:t>
            </a:r>
          </a:p>
          <a:p>
            <a:pPr>
              <a:lnSpc>
                <a:spcPct val="150000"/>
              </a:lnSpc>
            </a:pP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D’après les pièces comptables fournies par l’</a:t>
            </a:r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entreprise</a:t>
            </a: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Raison sociale : …………………………………………………………….…………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SIREN </a:t>
            </a:r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: …………………………...……………………………………………………    </a:t>
            </a: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Fait à …………………………………………... , Le …………………………….………….</a:t>
            </a: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1200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spc="100" dirty="0">
                <a:latin typeface="Arial" panose="020B0604020202020204" pitchFamily="34" charset="0"/>
                <a:cs typeface="Arial" panose="020B0604020202020204" pitchFamily="34" charset="0"/>
              </a:rPr>
              <a:t>Signature et cachet de l’établissement :</a:t>
            </a:r>
          </a:p>
        </p:txBody>
      </p:sp>
      <p:sp>
        <p:nvSpPr>
          <p:cNvPr id="3" name="Titre 1">
            <a:extLst>
              <a:ext uri="{FF2B5EF4-FFF2-40B4-BE49-F238E27FC236}">
                <a16:creationId xmlns:a16="http://schemas.microsoft.com/office/drawing/2014/main" id="{B27021A9-0DDD-49EE-828D-76EAE197A8A3}"/>
              </a:ext>
            </a:extLst>
          </p:cNvPr>
          <p:cNvSpPr txBox="1">
            <a:spLocks/>
          </p:cNvSpPr>
          <p:nvPr/>
        </p:nvSpPr>
        <p:spPr>
          <a:xfrm>
            <a:off x="615247" y="566557"/>
            <a:ext cx="6791320" cy="95700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96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 smtClean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Reçu</a:t>
            </a:r>
            <a:r>
              <a:rPr lang="fr-FR" sz="36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36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8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pour subventions en matériels au titre de la taxe d’apprentissage</a:t>
            </a:r>
            <a:endParaRPr lang="fr-F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B5CB608-8E2D-4274-8610-F26CC7DD1889}"/>
              </a:ext>
            </a:extLst>
          </p:cNvPr>
          <p:cNvSpPr/>
          <p:nvPr/>
        </p:nvSpPr>
        <p:spPr>
          <a:xfrm>
            <a:off x="-1" y="10530840"/>
            <a:ext cx="7559675" cy="170948"/>
          </a:xfrm>
          <a:prstGeom prst="rect">
            <a:avLst/>
          </a:prstGeom>
          <a:solidFill>
            <a:srgbClr val="1D4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221558E-4C54-4D17-9DD1-0D1F6870943C}"/>
              </a:ext>
            </a:extLst>
          </p:cNvPr>
          <p:cNvSpPr/>
          <p:nvPr/>
        </p:nvSpPr>
        <p:spPr>
          <a:xfrm>
            <a:off x="-2" y="-5237"/>
            <a:ext cx="7559675" cy="170948"/>
          </a:xfrm>
          <a:prstGeom prst="rect">
            <a:avLst/>
          </a:prstGeom>
          <a:solidFill>
            <a:srgbClr val="1D4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D49D12C-4658-4AFA-8909-8F0D598A4239}"/>
              </a:ext>
            </a:extLst>
          </p:cNvPr>
          <p:cNvSpPr/>
          <p:nvPr/>
        </p:nvSpPr>
        <p:spPr>
          <a:xfrm>
            <a:off x="615247" y="2038275"/>
            <a:ext cx="6329180" cy="1102179"/>
          </a:xfrm>
          <a:prstGeom prst="rect">
            <a:avLst/>
          </a:prstGeom>
          <a:ln w="19050">
            <a:solidFill>
              <a:srgbClr val="1D4851"/>
            </a:solidFill>
          </a:ln>
        </p:spPr>
        <p:txBody>
          <a:bodyPr wrap="square" lIns="180000" tIns="180000" rIns="180000" bIns="180000">
            <a:spAutoFit/>
          </a:bodyPr>
          <a:lstStyle/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Année de la Taxe d’apprentissage : ……………………………………….</a:t>
            </a:r>
          </a:p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Année de salaires : </a:t>
            </a:r>
            <a:r>
              <a:rPr lang="fr-FR" sz="1200" b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…………………………..…………………………………</a:t>
            </a:r>
            <a:endParaRPr lang="fr-FR" sz="1200" b="1" spc="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r-FR" sz="1200" b="1" spc="100" dirty="0">
                <a:latin typeface="Arial" panose="020B0604020202020204" pitchFamily="34" charset="0"/>
                <a:cs typeface="Arial" panose="020B0604020202020204" pitchFamily="34" charset="0"/>
              </a:rPr>
              <a:t>							</a:t>
            </a:r>
          </a:p>
          <a:p>
            <a:r>
              <a:rPr lang="fr-FR" sz="1200" b="1" i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fr-FR" sz="1200" b="1" i="1" spc="1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fr-FR" sz="1200" b="1" i="1" spc="1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r-FR" sz="1200" b="1" i="1" spc="100" dirty="0">
                <a:latin typeface="Arial" panose="020B0604020202020204" pitchFamily="34" charset="0"/>
                <a:cs typeface="Arial" panose="020B0604020202020204" pitchFamily="34" charset="0"/>
              </a:rPr>
              <a:t>remplir par l’ETABLISSEMENT et à transmettre à l’entreprise)</a:t>
            </a:r>
          </a:p>
        </p:txBody>
      </p:sp>
    </p:spTree>
    <p:extLst>
      <p:ext uri="{BB962C8B-B14F-4D97-AF65-F5344CB8AC3E}">
        <p14:creationId xmlns:p14="http://schemas.microsoft.com/office/powerpoint/2010/main" val="22563169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62B1D75-01FE-424A-B90E-EB7F53E29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0D52B-8F1C-46D1-AD6E-09D0B9F6DDB5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11" name="Espace réservé du texte 7"/>
          <p:cNvSpPr txBox="1">
            <a:spLocks/>
          </p:cNvSpPr>
          <p:nvPr/>
        </p:nvSpPr>
        <p:spPr>
          <a:xfrm>
            <a:off x="663758" y="2296412"/>
            <a:ext cx="2637294" cy="543678"/>
          </a:xfrm>
          <a:prstGeom prst="roundRect">
            <a:avLst>
              <a:gd name="adj" fmla="val 0"/>
            </a:avLst>
          </a:prstGeom>
          <a:solidFill>
            <a:srgbClr val="00A79B"/>
          </a:solidFill>
        </p:spPr>
        <p:txBody>
          <a:bodyPr vert="horz" wrap="none" lIns="223219" tIns="22322" rIns="223219" bIns="22322" rtlCol="0" anchor="ctr">
            <a:sp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None/>
              <a:defRPr lang="fr-FR" sz="1200" b="1" kern="1200" spc="5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0" indent="0" algn="l" defTabSz="914400" rtl="0" eaLnBrk="1" latinLnBrk="0" hangingPunct="1">
              <a:lnSpc>
                <a:spcPct val="100000"/>
              </a:lnSpc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kern="1200" spc="1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6213" indent="-176213" algn="l" defTabSz="914400" rtl="0" eaLnBrk="1" latinLnBrk="0" hangingPunct="1">
              <a:lnSpc>
                <a:spcPct val="140000"/>
              </a:lnSpc>
              <a:spcBef>
                <a:spcPts val="500"/>
              </a:spcBef>
              <a:spcAft>
                <a:spcPts val="0"/>
              </a:spcAft>
              <a:buClr>
                <a:schemeClr val="bg2"/>
              </a:buClr>
              <a:buFontTx/>
              <a:buBlip>
                <a:blip r:embed="rId2"/>
              </a:buBlip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  <a:t>CONDITIONS PRÉALABLES</a:t>
            </a:r>
            <a:br>
              <a:rPr lang="fr-FR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fr-F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Espace réservé du contenu 2"/>
          <p:cNvSpPr txBox="1">
            <a:spLocks/>
          </p:cNvSpPr>
          <p:nvPr/>
        </p:nvSpPr>
        <p:spPr>
          <a:xfrm>
            <a:off x="663759" y="3146441"/>
            <a:ext cx="6232152" cy="665706"/>
          </a:xfrm>
          <a:prstGeom prst="rect">
            <a:avLst/>
          </a:prstGeom>
        </p:spPr>
        <p:txBody>
          <a:bodyPr vert="horz" lIns="56698" tIns="28349" rIns="56698" bIns="28349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Char char="§"/>
              <a:defRPr sz="24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20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defTabSz="567019">
              <a:spcBef>
                <a:spcPts val="620"/>
              </a:spcBef>
              <a:buNone/>
              <a:defRPr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matériel livré doit avoir un intérêt pédagogique incontestable et être en relation </a:t>
            </a:r>
            <a:r>
              <a:rPr lang="fr-F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direct 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avec le caractère de la formation dispensée par l’établissement bénéficiaire.</a:t>
            </a:r>
          </a:p>
          <a:p>
            <a:pPr marL="0" indent="0" algn="just" defTabSz="567019">
              <a:spcBef>
                <a:spcPts val="620"/>
              </a:spcBef>
              <a:buNone/>
              <a:defRPr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567019">
              <a:spcBef>
                <a:spcPts val="620"/>
              </a:spcBef>
              <a:buNone/>
              <a:defRPr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chef d’établissement </a:t>
            </a:r>
            <a:r>
              <a:rPr lang="fr-FR" sz="12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délivre </a:t>
            </a: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à l’entreprise, à cet effet un certificat indiquant : </a:t>
            </a:r>
          </a:p>
          <a:p>
            <a:pPr algn="just" defTabSz="567019">
              <a:spcBef>
                <a:spcPts val="620"/>
              </a:spcBef>
              <a:defRPr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spécialité des sections auxquelles sera affecté le matériel livré </a:t>
            </a:r>
          </a:p>
          <a:p>
            <a:pPr algn="just" defTabSz="567019">
              <a:spcBef>
                <a:spcPts val="620"/>
              </a:spcBef>
              <a:defRPr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diplôme préparé dans ces sections</a:t>
            </a:r>
          </a:p>
          <a:p>
            <a:pPr algn="just" defTabSz="567019">
              <a:spcBef>
                <a:spcPts val="620"/>
              </a:spcBef>
              <a:defRPr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 matériel livré est soit un bien acquis, soit un bien produit. </a:t>
            </a:r>
          </a:p>
          <a:p>
            <a:pPr>
              <a:buFont typeface="+mj-lt"/>
              <a:buAutoNum type="arabicPeriod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c’est un bien acquis : la valeur retenue sera la valeur nette comptable. C’est-à-dire la  valeur d’origine moins les amortissements.</a:t>
            </a:r>
          </a:p>
          <a:p>
            <a:pPr>
              <a:buFont typeface="+mj-lt"/>
              <a:buAutoNum type="arabicPeriod"/>
            </a:pPr>
            <a:r>
              <a:rPr lang="fr-FR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 c’est un bien produit : la valeur retenue sera la valeur d’inventaire ou la valeur actuelle. La valeur peut être inférieure à la valeur d’entrée s’il y a eu une provision pour dépréciation </a:t>
            </a:r>
            <a:r>
              <a:rPr lang="fr-FR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 </a:t>
            </a:r>
            <a:r>
              <a:rPr lang="fr-FR" sz="12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stocks.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567019">
              <a:spcBef>
                <a:spcPts val="620"/>
              </a:spcBef>
              <a:buNone/>
              <a:defRPr/>
            </a:pPr>
            <a:endParaRPr lang="fr-FR" sz="12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 defTabSz="567019">
              <a:spcBef>
                <a:spcPts val="620"/>
              </a:spcBef>
              <a:buNone/>
              <a:defRPr/>
            </a:pPr>
            <a:r>
              <a:rPr lang="fr-FR" sz="12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fr-F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Espace réservé du contenu 2">
            <a:extLst>
              <a:ext uri="{FF2B5EF4-FFF2-40B4-BE49-F238E27FC236}">
                <a16:creationId xmlns:a16="http://schemas.microsoft.com/office/drawing/2014/main" id="{89CA97E2-F925-4C37-9A36-F69E006E1ADD}"/>
              </a:ext>
            </a:extLst>
          </p:cNvPr>
          <p:cNvSpPr txBox="1">
            <a:spLocks/>
          </p:cNvSpPr>
          <p:nvPr/>
        </p:nvSpPr>
        <p:spPr>
          <a:xfrm>
            <a:off x="5885400" y="10038832"/>
            <a:ext cx="1533038" cy="31623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755934" rtl="0" eaLnBrk="1" latinLnBrk="0" hangingPunct="1">
              <a:lnSpc>
                <a:spcPct val="90000"/>
              </a:lnSpc>
              <a:spcBef>
                <a:spcPts val="827"/>
              </a:spcBef>
              <a:buFont typeface="Arial" panose="020B0604020202020204" pitchFamily="34" charset="0"/>
              <a:buNone/>
              <a:defRPr sz="744" b="1" kern="120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  <a:lvl2pPr marL="566951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spcAft>
                <a:spcPts val="744"/>
              </a:spcAft>
              <a:buFont typeface="Arial" panose="020B0604020202020204" pitchFamily="34" charset="0"/>
              <a:buChar char="•"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44918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65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22885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700853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078820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456787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834754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212722" indent="-188984" algn="l" defTabSz="755934" rtl="0" eaLnBrk="1" latinLnBrk="0" hangingPunct="1">
              <a:lnSpc>
                <a:spcPct val="90000"/>
              </a:lnSpc>
              <a:spcBef>
                <a:spcPts val="413"/>
              </a:spcBef>
              <a:buFont typeface="Arial" panose="020B0604020202020204" pitchFamily="34" charset="0"/>
              <a:buChar char="•"/>
              <a:defRPr sz="148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fr-FR" sz="12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Votre logo ici</a:t>
            </a:r>
          </a:p>
        </p:txBody>
      </p:sp>
      <p:sp>
        <p:nvSpPr>
          <p:cNvPr id="20" name="Titre 1">
            <a:extLst>
              <a:ext uri="{FF2B5EF4-FFF2-40B4-BE49-F238E27FC236}">
                <a16:creationId xmlns:a16="http://schemas.microsoft.com/office/drawing/2014/main" id="{89BB5936-90FC-4D58-914D-649EE3A059FC}"/>
              </a:ext>
            </a:extLst>
          </p:cNvPr>
          <p:cNvSpPr txBox="1">
            <a:spLocks/>
          </p:cNvSpPr>
          <p:nvPr/>
        </p:nvSpPr>
        <p:spPr>
          <a:xfrm>
            <a:off x="615247" y="1033056"/>
            <a:ext cx="6651919" cy="95700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755934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8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36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Notice explicative</a:t>
            </a:r>
            <a:r>
              <a:rPr lang="fr-FR" sz="24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fr-FR" sz="24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2400" dirty="0">
                <a:solidFill>
                  <a:srgbClr val="00A79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l’exonération pour subventions en matériels 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EE951226-E8F0-4840-AD97-B39D084C7CC1}"/>
              </a:ext>
            </a:extLst>
          </p:cNvPr>
          <p:cNvSpPr/>
          <p:nvPr/>
        </p:nvSpPr>
        <p:spPr>
          <a:xfrm>
            <a:off x="-1" y="10530840"/>
            <a:ext cx="7559675" cy="170948"/>
          </a:xfrm>
          <a:prstGeom prst="rect">
            <a:avLst/>
          </a:prstGeom>
          <a:solidFill>
            <a:srgbClr val="1D4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6859228A-644B-45E0-8CB2-770F964D3EEA}"/>
              </a:ext>
            </a:extLst>
          </p:cNvPr>
          <p:cNvSpPr/>
          <p:nvPr/>
        </p:nvSpPr>
        <p:spPr>
          <a:xfrm>
            <a:off x="-2" y="-5237"/>
            <a:ext cx="7559675" cy="170948"/>
          </a:xfrm>
          <a:prstGeom prst="rect">
            <a:avLst/>
          </a:prstGeom>
          <a:solidFill>
            <a:srgbClr val="1D485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5687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136F153E702044BAB1253E05A37881A" ma:contentTypeVersion="11" ma:contentTypeDescription="Crée un document." ma:contentTypeScope="" ma:versionID="71bdd0187b1ba13e369e1a06237c67c0">
  <xsd:schema xmlns:xsd="http://www.w3.org/2001/XMLSchema" xmlns:xs="http://www.w3.org/2001/XMLSchema" xmlns:p="http://schemas.microsoft.com/office/2006/metadata/properties" xmlns:ns2="0bc7cc1f-d03b-47f4-b4d7-7fed276a0de2" xmlns:ns3="f219ed52-ba2e-42b7-8808-6d0e8658d489" targetNamespace="http://schemas.microsoft.com/office/2006/metadata/properties" ma:root="true" ma:fieldsID="02b1d21c818fe5efed5058b0ab6c2da8" ns2:_="" ns3:_="">
    <xsd:import namespace="0bc7cc1f-d03b-47f4-b4d7-7fed276a0de2"/>
    <xsd:import namespace="f219ed52-ba2e-42b7-8808-6d0e8658d48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c7cc1f-d03b-47f4-b4d7-7fed276a0de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19ed52-ba2e-42b7-8808-6d0e8658d489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8CB960F-115E-4A29-A21E-A90A273A59B6}"/>
</file>

<file path=customXml/itemProps2.xml><?xml version="1.0" encoding="utf-8"?>
<ds:datastoreItem xmlns:ds="http://schemas.openxmlformats.org/officeDocument/2006/customXml" ds:itemID="{233A43E3-2052-4A3B-981B-EC2AD3FA9D59}"/>
</file>

<file path=customXml/itemProps3.xml><?xml version="1.0" encoding="utf-8"?>
<ds:datastoreItem xmlns:ds="http://schemas.openxmlformats.org/officeDocument/2006/customXml" ds:itemID="{0A151EFD-C31F-4D3E-8D36-8EEBE6E5A09B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350</TotalTime>
  <Words>292</Words>
  <Application>Microsoft Office PowerPoint</Application>
  <PresentationFormat>Personnalisé</PresentationFormat>
  <Paragraphs>40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Maria COLLEC</dc:creator>
  <cp:lastModifiedBy>BEDOS Francoise</cp:lastModifiedBy>
  <cp:revision>29</cp:revision>
  <dcterms:created xsi:type="dcterms:W3CDTF">2020-02-13T09:37:45Z</dcterms:created>
  <dcterms:modified xsi:type="dcterms:W3CDTF">2020-03-31T15:55:22Z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0x0101006136F153E702044BAB1253E05A37881A</vt:lpwstr>
  </property>
</Properties>
</file>